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2" r:id="rId20"/>
    <p:sldId id="271" r:id="rId21"/>
    <p:sldId id="275" r:id="rId22"/>
    <p:sldId id="274" r:id="rId23"/>
    <p:sldId id="276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46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4FAE-2E1E-4BCD-B507-0489B55B3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386C9-FED2-4A35-A63C-621DAD8A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941F-F30E-4068-99B8-939C6568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8FD1-C539-422F-A6DB-7CA877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21BD-46AA-43D0-AC5E-43941F54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BEB-ED28-4864-8ED5-ED01802D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8918-2744-4F48-B4DF-DF287C95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FFB1-8EB1-40CC-A757-B1772CB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87AC-F56C-4DC4-8F75-21F6A3BF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ECE5-30AC-4D4C-8C3C-8F14C44A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43287-AD49-420B-9FDA-8CFDA301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972F9-9D64-4D08-87CE-FF0AEE7E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2B33-EC40-451E-B511-1E0CDD7B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64FE-76F2-460A-A74E-51CBD8B5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1C43-A8E2-4A2A-A7DD-26DA64A1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C927-8E1B-4C40-AA4A-885BDB61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3235-7873-4790-95AE-683AF239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F9DE-B23B-40D2-A665-63A2C36F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E66E-ADEC-4749-A2AF-3C5C4783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9D68-347D-444D-8F46-87CC0DB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2F7A-4F4A-4811-9EFE-878003D1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88AE-5FD5-4772-A9A1-20A691F1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43CB-CEB5-4E85-A013-E07D211B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DE8B-50F7-43D6-BCF1-FEF743D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6C14-06A7-4275-A45E-537FB266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F4F7-67A2-4C30-81BF-7E44D80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3E6C-FE1F-4157-BD5D-CCC4DB547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D4E29-3F2C-40D6-8896-884FC8F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37A4A-74A3-4CA7-B138-470AECD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ADE2-D0E7-42CB-9FC1-AC16C21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DE61-A42A-490B-8344-F5A7A7A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F087-4C73-486B-9C05-016BBC2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17894-33F8-4EB7-AB93-EC138C90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3FF6B-4B85-48C9-9E82-32D91AC1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1B45C-1E61-4CDC-B8D4-8E2024772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9BA86-6545-41D1-ABFE-8D589E1A4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12FB3-A304-40DE-A5BE-F9268843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0859-B8AB-4616-AD77-EBCD23A2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0176B-3486-4A2B-9166-CC471ECB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1D3-7EFB-4792-B931-16323FB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1789E-F65D-47C2-9A5E-D37F4D56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945C1-518A-4A3B-9D8D-D28BBEE1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F6EDD-8B74-4AA2-967B-F9BA13DC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D5A85-6D05-446D-9FE5-34FE8E8B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88B8B-3D1F-4896-AC3E-BD2A583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825F-1B47-461D-9723-E97D229E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A8ED-1D67-4AE2-8C5C-7129267B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5C9E-8420-47E8-9921-AB38A81B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509EF-041D-4683-B412-A4AD9C0A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17CC-6141-41D5-90C6-ADE2C8B1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8EC74-5636-4DE1-A012-6527ACCD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CE5D3-3E64-4291-B4C9-53018DD7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079-9829-4B8A-8E1C-35881FA9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6CD32-F5E7-475D-B1B5-0AD1A2043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AD73-AD97-452E-B7C0-B52F9F8E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77BC6-5466-4A88-823E-F8F0BA66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8E38B-672C-4E7A-96E8-25922081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D2583-A69E-4F6F-AB36-B1F5471C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37D53-9FC9-4C70-963D-AD695328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D71C2-CE18-4B8D-A7DE-CC9CCED9C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6884-C818-4CE4-910F-D459256C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A7CE-2F5C-493C-9B74-256108E1EECD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BD8-C57E-4F68-A461-7EC58B180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B1F-79E5-4190-B452-FE12F7AC3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7446-8972-4D70-8F13-75750CE1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8255"/>
            <a:ext cx="108541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Overlap as a function of perturbation (</a:t>
            </a:r>
            <a:r>
              <a:rPr lang="en-US" sz="3600" dirty="0">
                <a:solidFill>
                  <a:srgbClr val="0070C0"/>
                </a:solidFill>
              </a:rPr>
              <a:t>blue</a:t>
            </a:r>
            <a:r>
              <a:rPr lang="en-US" sz="3600" dirty="0"/>
              <a:t> </a:t>
            </a:r>
            <a:r>
              <a:rPr lang="en-US" sz="3600" dirty="0" err="1"/>
              <a:t>graps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B780-5026-4C66-A3F7-988DFD6B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178420"/>
            <a:ext cx="10544908" cy="321187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There is a row for every element (mirror/lens) in the system.</a:t>
            </a:r>
          </a:p>
          <a:p>
            <a:pPr marL="285750" indent="-285750"/>
            <a:r>
              <a:rPr lang="en-US" sz="2000" dirty="0"/>
              <a:t>There is a column for every geometrical parameter of the elements.</a:t>
            </a:r>
          </a:p>
          <a:p>
            <a:r>
              <a:rPr lang="en-US" sz="2000" dirty="0"/>
              <a:t>The x-axis stands for possible perturbation in the relevant element and parameter.</a:t>
            </a:r>
          </a:p>
          <a:p>
            <a:pPr lvl="1"/>
            <a:r>
              <a:rPr lang="en-US" sz="1800" dirty="0"/>
              <a:t>For example, the x-axis in the first row, which represents the right mirror, and the fifth column, which represents the mirror's radius, represent different changes to the mirror's radius (in meters).</a:t>
            </a:r>
          </a:p>
          <a:p>
            <a:r>
              <a:rPr lang="en-US" sz="2000" dirty="0"/>
              <a:t>The y-axis represents the integral overlap between the original system and the system after the perturbation of the given parameter.</a:t>
            </a:r>
          </a:p>
          <a:p>
            <a:r>
              <a:rPr lang="en-US" sz="2000" dirty="0"/>
              <a:t>The vertical green line marks the shift where the overlap crosses 0.9.</a:t>
            </a:r>
          </a:p>
          <a:p>
            <a:r>
              <a:rPr lang="en-US" sz="2000" dirty="0"/>
              <a:t>The horizontal red line marks the 0.9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A2D97-10CE-442E-B4E3-738F415E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411"/>
            <a:ext cx="12192000" cy="2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/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lens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0A733D1-4CA3-457F-BDCB-58CB107C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45F29-BF33-4317-A94A-2F09EE64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6E2702-4B79-48CD-9434-D45A12EEC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327D75-CB55-4960-A194-2B2BCE58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11" y="3429000"/>
            <a:ext cx="34355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right</a:t>
            </a:r>
            <a:br>
              <a:rPr lang="en-US" dirty="0"/>
            </a:br>
            <a:r>
              <a:rPr lang="en-US" dirty="0"/>
              <a:t>mirror</a:t>
            </a:r>
          </a:p>
        </p:txBody>
      </p:sp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4993C12D-E571-41F4-896E-C2556FB9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2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7587E2-F7C6-4AAD-AAA3-EB6FC8BA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CB212-867F-45EB-BB63-C7240F51D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7C1040-DC23-4B1E-816B-12C711B6C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27" y="3429000"/>
            <a:ext cx="34338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1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2000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1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B348-632B-431C-9439-EE611A6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4777C7-433F-4849-BC95-75B22A16A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14354"/>
            <a:ext cx="12205226" cy="3043646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A67DAD-5046-4EEA-AE1C-7F71E50F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3553097" cy="38084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57160B-A10F-4CE0-BF19-4A482B5ED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3097" y="-1"/>
            <a:ext cx="8638903" cy="3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794" y="0"/>
            <a:ext cx="8630667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0552"/>
            <a:ext cx="8703741" cy="3770544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5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/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row for every element (mirror/lens) in the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column for every geometrical parameter of the elements.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x-axis is the NA of the system (of the high NA if there are two arms), which is controlled by positioning one of the</a:t>
                </a:r>
                <a:br>
                  <a:rPr lang="en-US" dirty="0"/>
                </a:br>
                <a:r>
                  <a:rPr lang="en-US" dirty="0"/>
                  <a:t>mirrors.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systems here have x as their optical axis.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y-axis is the tolerance of this element to shifts in this parameter, defined as the perturbation in the parameter that</a:t>
                </a:r>
                <a:br>
                  <a:rPr lang="en-US" dirty="0"/>
                </a:br>
                <a:r>
                  <a:rPr lang="en-US" dirty="0"/>
                  <a:t>yields an integral overlap of 0.9 between the perturbed and unperturbed systems.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if in the first row which characterize the left mirror, in the second column, which characterize the y position</a:t>
                </a:r>
                <a:br>
                  <a:rPr lang="en-US" dirty="0"/>
                </a:br>
                <a:r>
                  <a:rPr lang="en-US" dirty="0"/>
                  <a:t>tolerance, for NA of 0.055 the tolerance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, then we know that by displacing the right mirror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meters upwards</a:t>
                </a:r>
                <a:br>
                  <a:rPr lang="en-US" dirty="0"/>
                </a:br>
                <a:r>
                  <a:rPr lang="en-US" dirty="0"/>
                  <a:t>the new mode will overlap 0.9 with the old mode.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stands for tilts in the y-z plane, while p stands for tilts in the x-y plane. Here since there is a cylindrical symmetry with x</a:t>
                </a:r>
                <a:br>
                  <a:rPr lang="en-US" dirty="0"/>
                </a:br>
                <a:r>
                  <a:rPr lang="en-US" dirty="0"/>
                  <a:t>the cylinder axis, t and p are always equivalent.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blipFill>
                <a:blip r:embed="rId2"/>
                <a:stretch>
                  <a:fillRect l="-363" t="-1071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637938-7B46-4251-9C24-C18771A7F3F3}"/>
              </a:ext>
            </a:extLst>
          </p:cNvPr>
          <p:cNvSpPr txBox="1"/>
          <p:nvPr/>
        </p:nvSpPr>
        <p:spPr>
          <a:xfrm>
            <a:off x="610267" y="252884"/>
            <a:ext cx="906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Tolerance</a:t>
            </a:r>
            <a:r>
              <a:rPr lang="en-US" sz="3600" dirty="0"/>
              <a:t> </a:t>
            </a:r>
            <a:r>
              <a:rPr lang="en-US" sz="3600" dirty="0">
                <a:latin typeface="+mj-lt"/>
                <a:ea typeface="+mj-ea"/>
                <a:cs typeface="+mj-cs"/>
              </a:rPr>
              <a:t>as a function NA graph (</a:t>
            </a: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green</a:t>
            </a:r>
            <a:r>
              <a:rPr lang="en-US" sz="3600" dirty="0">
                <a:latin typeface="+mj-lt"/>
                <a:ea typeface="+mj-ea"/>
                <a:cs typeface="+mj-cs"/>
              </a:rPr>
              <a:t> graphs)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8DE72-2DF9-4719-B6CD-69EF18E32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491" y="12299"/>
            <a:ext cx="8647275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7" y="4242"/>
            <a:ext cx="3516757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2299"/>
            <a:ext cx="8703741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3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C2C82-D735-4831-9C8F-8F45D084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99"/>
            <a:ext cx="12192000" cy="20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10978-86E5-477E-899A-9C851613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56E65-092E-44EB-B4CF-36FF4483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71" y="0"/>
            <a:ext cx="2734198" cy="2660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/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Here the NA of the left arm is changed (in the green graphs) by displacing</a:t>
                </a:r>
              </a:p>
              <a:p>
                <a:r>
                  <a:rPr lang="en-US" dirty="0"/>
                  <a:t>The right mirror in the x axis (the optical axis)</a:t>
                </a:r>
              </a:p>
              <a:p>
                <a:r>
                  <a:rPr lang="en-US" dirty="0"/>
                  <a:t>Short arm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Long arm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blipFill>
                <a:blip r:embed="rId5"/>
                <a:stretch>
                  <a:fillRect l="-69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6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98F98-EEDE-4499-8E02-10532026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08"/>
            <a:ext cx="12192000" cy="20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8FC-A736-437B-8041-569525BE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1925"/>
            <a:ext cx="12192000" cy="205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C6C72-7EED-4AAD-A7EB-35F2C5F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2" y="0"/>
            <a:ext cx="2342508" cy="2279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947AF-68F0-41F1-A393-8926BFE074A3}"/>
              </a:ext>
            </a:extLst>
          </p:cNvPr>
          <p:cNvSpPr txBox="1"/>
          <p:nvPr/>
        </p:nvSpPr>
        <p:spPr>
          <a:xfrm>
            <a:off x="308470" y="762000"/>
            <a:ext cx="706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left arm is changed (in the green graphs) by displacing</a:t>
            </a:r>
          </a:p>
          <a:p>
            <a:r>
              <a:rPr lang="en-US" dirty="0"/>
              <a:t>The left mirror in the x axis (the optical axis)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54AE7-0219-4F69-B0B6-A2057F1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8" y="1"/>
            <a:ext cx="2330951" cy="2268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FC67E-EABA-4A01-9EB3-6ED7A01A5A70}"/>
              </a:ext>
            </a:extLst>
          </p:cNvPr>
          <p:cNvSpPr txBox="1"/>
          <p:nvPr/>
        </p:nvSpPr>
        <p:spPr>
          <a:xfrm>
            <a:off x="308470" y="762000"/>
            <a:ext cx="6267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is changed (in the green graphs) by displacing</a:t>
            </a:r>
          </a:p>
          <a:p>
            <a:r>
              <a:rPr lang="en-US" dirty="0"/>
              <a:t>The right mirror in the x axis (the optical axis).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820C6-49D3-45EB-A3B2-038F74A9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0" y="2551463"/>
            <a:ext cx="12192000" cy="1943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09858-4676-4F11-986F-C8C0CB075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-1" y="4820441"/>
            <a:ext cx="12191999" cy="1903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A60C0-AEB4-4F2C-8886-526EB33AE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803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ADC5-A799-4C23-A14E-7F340B2C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both cavities:</a:t>
                </a:r>
              </a:p>
              <a:p>
                <a:pPr lvl="1"/>
                <a:r>
                  <a:rPr lang="en-US" dirty="0"/>
                  <a:t>NA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Fabry-Perot cavity:</a:t>
                </a:r>
              </a:p>
              <a:p>
                <a:pPr lvl="1"/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	mirrors and one lens: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Control the NA by changing the left arm</a:t>
                </a:r>
              </a:p>
              <a:p>
                <a:r>
                  <a:rPr lang="en-US" dirty="0"/>
                  <a:t>Make graphs of both systems on the same axes.</a:t>
                </a:r>
              </a:p>
              <a:p>
                <a:r>
                  <a:rPr lang="en-US" dirty="0"/>
                  <a:t>Try log scale in x axis.</a:t>
                </a:r>
              </a:p>
              <a:p>
                <a:r>
                  <a:rPr lang="en-US" dirty="0"/>
                  <a:t>Add grid lines.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1E8AD-F15C-4622-B355-C8B2302F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9" y="0"/>
            <a:ext cx="45619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6D2EE-2F7A-4D47-AB91-DB499BC6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" y="0"/>
            <a:ext cx="4618153" cy="4461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0AA60-DABA-42E8-8864-EE3C1947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" y="4878977"/>
            <a:ext cx="1219200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63F-F38E-4532-B19F-6315DD1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A9649-86EA-498F-B59C-D99C248B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5" y="0"/>
            <a:ext cx="8295465" cy="3622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EE24F-B815-43CF-9BE8-AF0BAC4F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566"/>
            <a:ext cx="121920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9D4E4-F8E6-41E9-9630-8154358F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0105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1636-AE25-448C-971F-F2879B54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1F831F-D099-4F71-A6EA-29D2CEFF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654" y="-16329"/>
            <a:ext cx="7882345" cy="3031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82C50-649A-4B6B-8991-63F4CE77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326"/>
            <a:ext cx="12192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9CAB3-7108-4A78-922B-3306370F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329"/>
            <a:ext cx="4309655" cy="43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C74D9B2D93B44ABB275D9C2952787" ma:contentTypeVersion="14" ma:contentTypeDescription="Create a new document." ma:contentTypeScope="" ma:versionID="054e7791e8d6a34cbe147612a3aa02ba">
  <xsd:schema xmlns:xsd="http://www.w3.org/2001/XMLSchema" xmlns:xs="http://www.w3.org/2001/XMLSchema" xmlns:p="http://schemas.microsoft.com/office/2006/metadata/properties" xmlns:ns3="584eacc6-2383-4792-a43b-90dda6e43e2d" xmlns:ns4="25331bf9-e08e-4054-a47b-55a981296790" targetNamespace="http://schemas.microsoft.com/office/2006/metadata/properties" ma:root="true" ma:fieldsID="91bf25063f6a75d29fdfcb79b3cf5e5f" ns3:_="" ns4:_="">
    <xsd:import namespace="584eacc6-2383-4792-a43b-90dda6e43e2d"/>
    <xsd:import namespace="25331bf9-e08e-4054-a47b-55a9812967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4eacc6-2383-4792-a43b-90dda6e43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31bf9-e08e-4054-a47b-55a9812967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4eacc6-2383-4792-a43b-90dda6e43e2d" xsi:nil="true"/>
  </documentManagement>
</p:properties>
</file>

<file path=customXml/itemProps1.xml><?xml version="1.0" encoding="utf-8"?>
<ds:datastoreItem xmlns:ds="http://schemas.openxmlformats.org/officeDocument/2006/customXml" ds:itemID="{8C01F0D4-4CE7-44A4-8CF6-89271D70F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4eacc6-2383-4792-a43b-90dda6e43e2d"/>
    <ds:schemaRef ds:uri="25331bf9-e08e-4054-a47b-55a981296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2B8A29-DA95-4457-B854-9269F744EF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4C6D2D-B322-44E1-867B-00F4AB56D79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5331bf9-e08e-4054-a47b-55a981296790"/>
    <ds:schemaRef ds:uri="584eacc6-2383-4792-a43b-90dda6e43e2d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2624</TotalTime>
  <Words>515</Words>
  <Application>Microsoft Office PowerPoint</Application>
  <PresentationFormat>Widescreen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Overlap as a function of perturbation (blue graps)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NA by controlling the lens</vt:lpstr>
      <vt:lpstr>Changing NA by controlling the right mirror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Kali</dc:creator>
  <cp:lastModifiedBy>Michael Kali</cp:lastModifiedBy>
  <cp:revision>20</cp:revision>
  <dcterms:created xsi:type="dcterms:W3CDTF">2023-06-05T13:55:14Z</dcterms:created>
  <dcterms:modified xsi:type="dcterms:W3CDTF">2023-06-14T16:24:59Z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0x01010089BC74D9B2D93B44ABB275D9C2952787</vt:lpwstr>
  </property>
</Properties>
</file>